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80" r:id="rId3"/>
    <p:sldId id="281" r:id="rId4"/>
    <p:sldId id="28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18F54-F387-4CF7-BC47-7ACE8BA20BE6}" type="datetimeFigureOut">
              <a:rPr lang="en-PH" smtClean="0"/>
              <a:t>10/27/2014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F390A-E513-4FB6-B7E2-874CDCD2D35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515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0C2F-21DF-44FE-B09B-D1FDAAC1A501}" type="datetime1">
              <a:rPr lang="en-PH" smtClean="0"/>
              <a:t>10/27/2014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6930-BAC1-4EC4-BE68-4E2F7E7F67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3086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841-59E7-40AF-B69E-6E8BE1D9A9B2}" type="datetime1">
              <a:rPr lang="en-PH" smtClean="0"/>
              <a:t>10/27/2014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6930-BAC1-4EC4-BE68-4E2F7E7F67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946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7A87-0BDD-4414-85FE-37DFD069A8DC}" type="datetime1">
              <a:rPr lang="en-PH" smtClean="0"/>
              <a:t>10/27/2014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6930-BAC1-4EC4-BE68-4E2F7E7F67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258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7165-2120-43F5-A24F-38F110EB500F}" type="datetime1">
              <a:rPr lang="en-PH" smtClean="0"/>
              <a:t>10/27/2014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6930-BAC1-4EC4-BE68-4E2F7E7F67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0370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C3E9-8F3C-4011-A433-54139E2B0834}" type="datetime1">
              <a:rPr lang="en-PH" smtClean="0"/>
              <a:t>10/27/2014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6930-BAC1-4EC4-BE68-4E2F7E7F67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9330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91A0-83FE-4223-A6A6-D41918F0E44F}" type="datetime1">
              <a:rPr lang="en-PH" smtClean="0"/>
              <a:t>10/27/2014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6930-BAC1-4EC4-BE68-4E2F7E7F67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5520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5153-E35B-4E4E-80BC-FDDE8A7060EF}" type="datetime1">
              <a:rPr lang="en-PH" smtClean="0"/>
              <a:t>10/27/2014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6930-BAC1-4EC4-BE68-4E2F7E7F67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72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31BC-8C1A-4324-87DC-6305049C550E}" type="datetime1">
              <a:rPr lang="en-PH" smtClean="0"/>
              <a:t>10/27/2014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6930-BAC1-4EC4-BE68-4E2F7E7F67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056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3C84-09B4-447B-B9C9-C6038500B65A}" type="datetime1">
              <a:rPr lang="en-PH" smtClean="0"/>
              <a:t>10/27/2014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6930-BAC1-4EC4-BE68-4E2F7E7F67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4465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22BC-8DC2-4923-A5FF-D9B9CE3BF7CD}" type="datetime1">
              <a:rPr lang="en-PH" smtClean="0"/>
              <a:t>10/27/2014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6930-BAC1-4EC4-BE68-4E2F7E7F67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0346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C230-7ADD-4077-96C6-8A92B9BFA8C5}" type="datetime1">
              <a:rPr lang="en-PH" smtClean="0"/>
              <a:t>10/27/2014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6930-BAC1-4EC4-BE68-4E2F7E7F67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1112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A1634-BD33-4963-B824-20A9112B884D}" type="datetime1">
              <a:rPr lang="en-PH" smtClean="0"/>
              <a:t>10/27/2014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PH" smtClean="0"/>
              <a:t>Draft Final Report</a:t>
            </a: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46930-BAC1-4EC4-BE68-4E2F7E7F67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6447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228851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National Leprosy Control Program – Post-Elimination Phase: Monitoring and Validation, and Subnational Stratification towards Leprosy-Free Zones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810000"/>
            <a:ext cx="1428750" cy="20669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131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Parameters for Declaring Leprosy Free </a:t>
            </a:r>
            <a:r>
              <a:rPr lang="en-US" sz="3200" b="1" dirty="0" smtClean="0"/>
              <a:t>Zones</a:t>
            </a:r>
            <a:r>
              <a:rPr lang="en-US" sz="3200" b="1" smtClean="0"/>
              <a:t/>
            </a:r>
            <a:br>
              <a:rPr lang="en-US" sz="3200" b="1" smtClean="0"/>
            </a:br>
            <a:endParaRPr lang="en-PH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372793"/>
              </p:ext>
            </p:extLst>
          </p:nvPr>
        </p:nvGraphicFramePr>
        <p:xfrm>
          <a:off x="914400" y="1600200"/>
          <a:ext cx="7162800" cy="4724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9420"/>
                <a:gridCol w="1199515"/>
                <a:gridCol w="1199515"/>
                <a:gridCol w="1199515"/>
                <a:gridCol w="1854835"/>
              </a:tblGrid>
              <a:tr h="6162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PH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I</a:t>
                      </a:r>
                      <a:endParaRPr lang="en-PH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II</a:t>
                      </a:r>
                      <a:endParaRPr lang="en-PH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III</a:t>
                      </a:r>
                      <a:endParaRPr lang="en-PH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IV</a:t>
                      </a:r>
                      <a:endParaRPr lang="en-PH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05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Prevalence Rate (PR)</a:t>
                      </a:r>
                      <a:endParaRPr lang="en-PH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&lt; 1 per 10,000 population for &lt; 5 yrs</a:t>
                      </a:r>
                      <a:endParaRPr lang="en-PH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&lt; 1 per 10,000 population for 5 consecutive yrs</a:t>
                      </a:r>
                      <a:endParaRPr lang="en-PH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&lt; 1 per 10,000 population for 10 consecutive yrs</a:t>
                      </a:r>
                      <a:endParaRPr lang="en-PH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PH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4088">
                <a:tc row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Case Detection Rate (CDR)</a:t>
                      </a:r>
                      <a:endParaRPr lang="en-PH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&lt; 1 per 100,000 population for &lt; 5 </a:t>
                      </a:r>
                      <a:r>
                        <a:rPr lang="en-US" sz="1000" dirty="0" err="1" smtClean="0">
                          <a:effectLst/>
                        </a:rPr>
                        <a:t>yrs</a:t>
                      </a:r>
                      <a:endParaRPr lang="en-PH" sz="1100" dirty="0" smtClean="0">
                        <a:effectLst/>
                      </a:endParaRPr>
                    </a:p>
                    <a:p>
                      <a:pPr marL="4572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 </a:t>
                      </a:r>
                      <a:endParaRPr lang="en-PH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&lt; 1 per 100,000 population for 5 </a:t>
                      </a:r>
                      <a:r>
                        <a:rPr lang="en-US" sz="1000" dirty="0" err="1">
                          <a:effectLst/>
                        </a:rPr>
                        <a:t>yrs</a:t>
                      </a:r>
                      <a:endParaRPr lang="en-PH" sz="11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PH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51352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New indigenous cases excluding trans in/referred case</a:t>
                      </a:r>
                      <a:endParaRPr lang="en-PH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68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2800" b="1" dirty="0"/>
              <a:t>Sustainable quality leprosy services is another parameter for declaration of LFZs listed in the draft Operational </a:t>
            </a:r>
            <a:r>
              <a:rPr lang="en-US" sz="2800" b="1" dirty="0" smtClean="0"/>
              <a:t>Guidelines</a:t>
            </a:r>
            <a:r>
              <a:rPr lang="en-PH" sz="2800" b="1" dirty="0"/>
              <a:t/>
            </a:r>
            <a:br>
              <a:rPr lang="en-PH" sz="2800" b="1" dirty="0"/>
            </a:br>
            <a:endParaRPr lang="en-PH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PH" dirty="0" smtClean="0"/>
              <a:t>Health Education and Advocacy</a:t>
            </a:r>
          </a:p>
          <a:p>
            <a:pPr marL="0" indent="0">
              <a:buNone/>
            </a:pPr>
            <a:r>
              <a:rPr lang="en-PH" dirty="0" smtClean="0"/>
              <a:t>-IPC Skills of HWs</a:t>
            </a:r>
          </a:p>
          <a:p>
            <a:pPr marL="0" indent="0">
              <a:buNone/>
            </a:pPr>
            <a:r>
              <a:rPr lang="en-PH" dirty="0" smtClean="0"/>
              <a:t>-Utilization of adequate IEC materials</a:t>
            </a:r>
          </a:p>
          <a:p>
            <a:pPr marL="0" indent="0">
              <a:buNone/>
            </a:pPr>
            <a:r>
              <a:rPr lang="en-PH" dirty="0" smtClean="0"/>
              <a:t>-Improved health seeking </a:t>
            </a:r>
            <a:r>
              <a:rPr lang="en-PH" dirty="0" err="1" smtClean="0"/>
              <a:t>behavior</a:t>
            </a:r>
            <a:r>
              <a:rPr lang="en-PH" dirty="0" smtClean="0"/>
              <a:t> of target audience</a:t>
            </a:r>
          </a:p>
          <a:p>
            <a:pPr marL="0" indent="0">
              <a:buNone/>
            </a:pPr>
            <a:r>
              <a:rPr lang="en-PH" dirty="0" smtClean="0"/>
              <a:t>2. Case Management</a:t>
            </a:r>
          </a:p>
          <a:p>
            <a:pPr marL="0" indent="0">
              <a:buNone/>
            </a:pPr>
            <a:r>
              <a:rPr lang="en-PH" dirty="0" smtClean="0"/>
              <a:t>-Availability of MDT drugs</a:t>
            </a:r>
          </a:p>
          <a:p>
            <a:pPr marL="0" indent="0">
              <a:buNone/>
            </a:pPr>
            <a:r>
              <a:rPr lang="en-PH" dirty="0" smtClean="0"/>
              <a:t>-Recording and reporting</a:t>
            </a:r>
          </a:p>
          <a:p>
            <a:pPr marL="0" indent="0">
              <a:buNone/>
            </a:pPr>
            <a:r>
              <a:rPr lang="en-PH" dirty="0" smtClean="0"/>
              <a:t>-POD</a:t>
            </a:r>
          </a:p>
          <a:p>
            <a:pPr marL="0" indent="0">
              <a:buNone/>
            </a:pPr>
            <a:r>
              <a:rPr lang="en-PH" dirty="0" smtClean="0"/>
              <a:t>-Rehabilitation including physical, psycho-socio economic</a:t>
            </a:r>
          </a:p>
          <a:p>
            <a:pPr marL="0" indent="0">
              <a:buNone/>
            </a:pPr>
            <a:r>
              <a:rPr lang="en-PH" dirty="0" smtClean="0"/>
              <a:t>-Management of </a:t>
            </a:r>
            <a:r>
              <a:rPr lang="en-PH" dirty="0" err="1" smtClean="0"/>
              <a:t>leprae</a:t>
            </a:r>
            <a:r>
              <a:rPr lang="en-PH" dirty="0" smtClean="0"/>
              <a:t> reaction</a:t>
            </a:r>
          </a:p>
          <a:p>
            <a:pPr marL="0" indent="0">
              <a:buNone/>
            </a:pPr>
            <a:endParaRPr lang="en-P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063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Sustainable quality leprosy services is another parameter for declaration of LFZs listed in the draft Operational Guidelines</a:t>
            </a:r>
            <a:r>
              <a:rPr lang="en-PH" sz="2800" b="1" dirty="0"/>
              <a:t/>
            </a:r>
            <a:br>
              <a:rPr lang="en-PH" sz="2800" b="1" dirty="0"/>
            </a:br>
            <a:endParaRPr lang="en-P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PH" dirty="0" smtClean="0"/>
              <a:t>3. Case finding/case holding</a:t>
            </a:r>
          </a:p>
          <a:p>
            <a:pPr marL="0" indent="0">
              <a:buNone/>
            </a:pPr>
            <a:r>
              <a:rPr lang="en-PH" dirty="0" smtClean="0"/>
              <a:t>-Routine </a:t>
            </a:r>
            <a:r>
              <a:rPr lang="en-PH" dirty="0" err="1" smtClean="0"/>
              <a:t>kilatis</a:t>
            </a:r>
            <a:r>
              <a:rPr lang="en-PH" dirty="0" smtClean="0"/>
              <a:t> </a:t>
            </a:r>
            <a:r>
              <a:rPr lang="en-PH" dirty="0" err="1" smtClean="0"/>
              <a:t>kutis</a:t>
            </a:r>
            <a:endParaRPr lang="en-PH" dirty="0" smtClean="0"/>
          </a:p>
          <a:p>
            <a:pPr marL="0" indent="0">
              <a:buNone/>
            </a:pPr>
            <a:r>
              <a:rPr lang="en-PH" dirty="0" smtClean="0"/>
              <a:t>-Compliance to treatment</a:t>
            </a:r>
          </a:p>
          <a:p>
            <a:pPr marL="0" indent="0">
              <a:buNone/>
            </a:pPr>
            <a:r>
              <a:rPr lang="en-PH" dirty="0" smtClean="0"/>
              <a:t>-cure rate at least 90%</a:t>
            </a:r>
          </a:p>
          <a:p>
            <a:pPr marL="0" indent="0">
              <a:buNone/>
            </a:pPr>
            <a:r>
              <a:rPr lang="en-PH" dirty="0" smtClean="0"/>
              <a:t>4. Referral Network</a:t>
            </a:r>
          </a:p>
          <a:p>
            <a:pPr marL="0" indent="0">
              <a:buNone/>
            </a:pPr>
            <a:r>
              <a:rPr lang="en-PH" dirty="0" smtClean="0"/>
              <a:t>-Available network plan</a:t>
            </a:r>
          </a:p>
          <a:p>
            <a:pPr marL="0" indent="0">
              <a:buNone/>
            </a:pPr>
            <a:r>
              <a:rPr lang="en-PH" dirty="0" smtClean="0"/>
              <a:t>-Two-way referral (MOA) with referral facility</a:t>
            </a:r>
          </a:p>
          <a:p>
            <a:pPr marL="0" indent="0">
              <a:buNone/>
            </a:pPr>
            <a:r>
              <a:rPr lang="en-PH" dirty="0" smtClean="0"/>
              <a:t>5. Capacity Building</a:t>
            </a:r>
          </a:p>
          <a:p>
            <a:pPr marL="0" indent="0">
              <a:buNone/>
            </a:pPr>
            <a:r>
              <a:rPr lang="en-PH" dirty="0" smtClean="0"/>
              <a:t>-Availability of trained staff-one doctor, one nurse, and medical technologist (for SSS/through ILHZ)</a:t>
            </a:r>
            <a:endParaRPr lang="en-P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Draft Final Report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0664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250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National Leprosy Control Program – Post-Elimination Phase: Monitoring and Validation, and Subnational Stratification towards Leprosy-Free Zones </vt:lpstr>
      <vt:lpstr>Parameters for Declaring Leprosy Free Zones </vt:lpstr>
      <vt:lpstr>Sustainable quality leprosy services is another parameter for declaration of LFZs listed in the draft Operational Guidelines </vt:lpstr>
      <vt:lpstr>Sustainable quality leprosy services is another parameter for declaration of LFZs listed in the draft Operational Guidelines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Leprosy Control Program – Post-Elimination Phase: Monitoring and Validation, and Subnational Stratification towards Leprosy-Free Zones</dc:title>
  <dc:creator>Dr. Maribec Campos</dc:creator>
  <cp:lastModifiedBy>Culion Foundation</cp:lastModifiedBy>
  <cp:revision>21</cp:revision>
  <dcterms:created xsi:type="dcterms:W3CDTF">2014-08-19T05:19:50Z</dcterms:created>
  <dcterms:modified xsi:type="dcterms:W3CDTF">2014-10-27T07:02:21Z</dcterms:modified>
</cp:coreProperties>
</file>